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440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665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816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6754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377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289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495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349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111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55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87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18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3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597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030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20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251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0C7D0-1990-45CA-A4C5-F69DC47DBE11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6BA50-4DDC-452D-B4C7-A0E3C8F80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994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922182-9C6C-4380-B92C-3F9F078A70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1471569"/>
          </a:xfrm>
        </p:spPr>
        <p:txBody>
          <a:bodyPr/>
          <a:lstStyle/>
          <a:p>
            <a:pPr algn="ctr"/>
            <a:r>
              <a:rPr lang="en-US" sz="5200" dirty="0">
                <a:solidFill>
                  <a:srgbClr val="FFC000"/>
                </a:solidFill>
              </a:rPr>
              <a:t>Lecture 4</a:t>
            </a:r>
            <a:endParaRPr lang="ru-RU" sz="52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FE09A8-EE6A-4DBD-A420-527C15396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5623" y="3938632"/>
            <a:ext cx="8825658" cy="86142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25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63C17A-4DAA-497B-B59D-BEAF01048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09601"/>
            <a:ext cx="9404723" cy="102374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Inheritance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18A2FF-FB60-43E7-A96C-D35B23116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10" y="2004970"/>
            <a:ext cx="9294844" cy="4243430"/>
          </a:xfrm>
        </p:spPr>
        <p:txBody>
          <a:bodyPr>
            <a:normAutofit/>
          </a:bodyPr>
          <a:lstStyle/>
          <a:p>
            <a:pPr algn="l"/>
            <a:r>
              <a:rPr lang="en-US" b="1" i="0" u="none" strike="noStrike" baseline="0" dirty="0">
                <a:solidFill>
                  <a:srgbClr val="FFC000"/>
                </a:solidFill>
                <a:latin typeface="PTSerif-Bold"/>
              </a:rPr>
              <a:t>Inheritance</a:t>
            </a:r>
            <a:r>
              <a:rPr lang="en-US" b="1" i="0" u="none" strike="noStrike" baseline="0" dirty="0">
                <a:solidFill>
                  <a:srgbClr val="783F04"/>
                </a:solidFill>
                <a:latin typeface="PTSerif-Bold"/>
              </a:rPr>
              <a:t> </a:t>
            </a:r>
            <a:r>
              <a:rPr lang="en-US" b="1" i="0" u="none" strike="noStrike" baseline="0" dirty="0">
                <a:solidFill>
                  <a:srgbClr val="92D050"/>
                </a:solidFill>
                <a:latin typeface="PTSerif-Bold"/>
              </a:rPr>
              <a:t>enables new objects to inherit the properties of existing objects.</a:t>
            </a:r>
          </a:p>
          <a:p>
            <a:pPr marL="0" indent="0" algn="l">
              <a:buNone/>
            </a:pPr>
            <a:r>
              <a:rPr lang="en-US" b="1" i="0" u="none" strike="noStrike" baseline="0" dirty="0">
                <a:solidFill>
                  <a:srgbClr val="92D050"/>
                </a:solidFill>
                <a:latin typeface="PTSerif-Bold"/>
              </a:rPr>
              <a:t>A class that is used as the basis for inheritance is called a superclass or base class. A class that inherits from a superclass is called a subclass or derived class</a:t>
            </a:r>
            <a:endParaRPr lang="ru-RU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51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82D096-BE75-4820-9948-DA971A841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8179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Encapsulation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CB891A-1F7C-4C3D-BD52-FEAD803DA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853248"/>
            <a:ext cx="9136434" cy="4195481"/>
          </a:xfrm>
        </p:spPr>
        <p:txBody>
          <a:bodyPr>
            <a:normAutofit/>
          </a:bodyPr>
          <a:lstStyle/>
          <a:p>
            <a:pPr algn="l"/>
            <a:r>
              <a:rPr lang="en-US" b="1" i="0" u="none" strike="noStrike" baseline="0" dirty="0">
                <a:solidFill>
                  <a:srgbClr val="FFC000"/>
                </a:solidFill>
                <a:latin typeface="PTSerif-Bold"/>
              </a:rPr>
              <a:t>Encapsulation</a:t>
            </a:r>
            <a:r>
              <a:rPr lang="en-US" b="1" i="0" u="none" strike="noStrike" baseline="0" dirty="0">
                <a:latin typeface="PTSerif-Bold"/>
              </a:rPr>
              <a:t> </a:t>
            </a:r>
            <a:r>
              <a:rPr lang="en-US" b="1" i="0" u="none" strike="noStrike" baseline="0" dirty="0">
                <a:solidFill>
                  <a:srgbClr val="92D050"/>
                </a:solidFill>
                <a:latin typeface="PTSerif-Bold"/>
              </a:rPr>
              <a:t>is a concept that binds together the data and methods that manipulate the data, and that keeps both safe from outside interference and misused.</a:t>
            </a:r>
            <a:endParaRPr lang="ru-RU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940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58E5E6-0733-442E-986E-33D7ABAE2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15355"/>
          </a:xfrm>
        </p:spPr>
        <p:txBody>
          <a:bodyPr/>
          <a:lstStyle/>
          <a:p>
            <a:pPr algn="ctr"/>
            <a:r>
              <a:rPr lang="en-US" b="1" i="0" u="none" strike="noStrike" baseline="0" dirty="0">
                <a:solidFill>
                  <a:srgbClr val="FFC000"/>
                </a:solidFill>
                <a:latin typeface="PTSerif-Bold"/>
              </a:rPr>
              <a:t>Access Modifiers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B4B29D-0557-4FA8-AD43-C07E52978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754" y="1935472"/>
            <a:ext cx="8946541" cy="4195481"/>
          </a:xfrm>
        </p:spPr>
        <p:txBody>
          <a:bodyPr/>
          <a:lstStyle/>
          <a:p>
            <a:pPr algn="l"/>
            <a:r>
              <a:rPr lang="en-US" sz="1800" b="1" i="1" u="none" strike="noStrike" baseline="0" dirty="0">
                <a:solidFill>
                  <a:srgbClr val="FFC000"/>
                </a:solidFill>
                <a:latin typeface="PTSerif-BoldItalic"/>
              </a:rPr>
              <a:t>Public</a:t>
            </a:r>
            <a:r>
              <a:rPr lang="en-US" sz="1800" b="1" i="0" u="none" strike="noStrike" baseline="0" dirty="0">
                <a:solidFill>
                  <a:srgbClr val="FFC000"/>
                </a:solidFill>
                <a:latin typeface="PTSerif-Bold"/>
              </a:rPr>
              <a:t>: </a:t>
            </a: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Access is not restricted.</a:t>
            </a:r>
          </a:p>
          <a:p>
            <a:pPr algn="l"/>
            <a:r>
              <a:rPr lang="en-US" sz="1800" b="1" i="1" u="none" strike="noStrike" baseline="0" dirty="0">
                <a:solidFill>
                  <a:srgbClr val="FFC000"/>
                </a:solidFill>
                <a:latin typeface="PTSerif-BoldItalic"/>
              </a:rPr>
              <a:t>Protected</a:t>
            </a:r>
            <a:r>
              <a:rPr lang="en-US" sz="1800" b="1" i="0" u="none" strike="noStrike" baseline="0" dirty="0">
                <a:solidFill>
                  <a:srgbClr val="FFC000"/>
                </a:solidFill>
                <a:latin typeface="PTSerif-Bold"/>
              </a:rPr>
              <a:t>: </a:t>
            </a: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Access is limited to the containing class or types derived from the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containing class.</a:t>
            </a:r>
          </a:p>
          <a:p>
            <a:pPr algn="l"/>
            <a:r>
              <a:rPr lang="en-US" sz="1800" b="1" i="1" u="none" strike="noStrike" baseline="0" dirty="0">
                <a:solidFill>
                  <a:srgbClr val="FFC000"/>
                </a:solidFill>
                <a:latin typeface="PTSerif-BoldItalic"/>
              </a:rPr>
              <a:t>Private</a:t>
            </a:r>
            <a:r>
              <a:rPr lang="en-US" sz="1800" b="1" i="0" u="none" strike="noStrike" baseline="0" dirty="0">
                <a:solidFill>
                  <a:srgbClr val="FFC000"/>
                </a:solidFill>
                <a:latin typeface="PTSerif-Bold"/>
              </a:rPr>
              <a:t>: </a:t>
            </a: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Access is limited to the containing type.</a:t>
            </a:r>
          </a:p>
          <a:p>
            <a:pPr algn="l"/>
            <a:r>
              <a:rPr lang="en-US" sz="1800" b="1" i="1" u="none" strike="noStrike" baseline="0" dirty="0">
                <a:solidFill>
                  <a:srgbClr val="FFC000"/>
                </a:solidFill>
                <a:latin typeface="PTSerif-BoldItalic"/>
              </a:rPr>
              <a:t>Internal</a:t>
            </a:r>
            <a:r>
              <a:rPr lang="en-US" sz="1800" b="1" i="0" u="none" strike="noStrike" baseline="0" dirty="0">
                <a:solidFill>
                  <a:srgbClr val="FFC000"/>
                </a:solidFill>
                <a:latin typeface="PTSerif-Bold"/>
              </a:rPr>
              <a:t>: </a:t>
            </a: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Access is limited to the current assembly.</a:t>
            </a:r>
          </a:p>
          <a:p>
            <a:pPr algn="l"/>
            <a:r>
              <a:rPr lang="en-US" sz="1800" b="1" i="1" u="none" strike="noStrike" baseline="0" dirty="0">
                <a:solidFill>
                  <a:srgbClr val="FFC000"/>
                </a:solidFill>
                <a:latin typeface="PTSerif-BoldItalic"/>
              </a:rPr>
              <a:t>Protected internal</a:t>
            </a:r>
            <a:r>
              <a:rPr lang="en-US" sz="1800" b="1" i="0" u="none" strike="noStrike" baseline="0" dirty="0">
                <a:solidFill>
                  <a:srgbClr val="FFC000"/>
                </a:solidFill>
                <a:latin typeface="PTSerif-Bold"/>
              </a:rPr>
              <a:t>: </a:t>
            </a: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Access is limited to the current assembly or types derived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from the containing class.</a:t>
            </a:r>
            <a:endParaRPr lang="ru-RU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01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95634B-BC49-42CB-90A4-8B43A88AA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832" y="335273"/>
            <a:ext cx="9404723" cy="86435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Inheritance example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23698B2-D009-4A5E-B90E-380E5AF4D6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7343678"/>
              </p:ext>
            </p:extLst>
          </p:nvPr>
        </p:nvGraphicFramePr>
        <p:xfrm>
          <a:off x="782617" y="1264073"/>
          <a:ext cx="9175938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86337">
                  <a:extLst>
                    <a:ext uri="{9D8B030D-6E8A-4147-A177-3AD203B41FA5}">
                      <a16:colId xmlns:a16="http://schemas.microsoft.com/office/drawing/2014/main" val="3127603639"/>
                    </a:ext>
                  </a:extLst>
                </a:gridCol>
                <a:gridCol w="4589601">
                  <a:extLst>
                    <a:ext uri="{9D8B030D-6E8A-4147-A177-3AD203B41FA5}">
                      <a16:colId xmlns:a16="http://schemas.microsoft.com/office/drawing/2014/main" val="16925277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rgbClr val="92D050"/>
                          </a:solidFill>
                          <a:latin typeface="+mn-lt"/>
                          <a:ea typeface="+mn-ea"/>
                          <a:cs typeface="+mn-cs"/>
                        </a:rPr>
                        <a:t>class Program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static 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void Main(string[] </a:t>
                      </a:r>
                      <a:r>
                        <a:rPr lang="en-US" sz="1600" kern="1200" dirty="0" err="1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args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Animal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animal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new Animal();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Dogs dog = new Dogs();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Birds bird = new Birds();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bird.FeedAnimal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rgbClr val="92D050"/>
                          </a:solidFill>
                          <a:latin typeface="+mn-lt"/>
                          <a:ea typeface="+mn-ea"/>
                          <a:cs typeface="+mn-cs"/>
                        </a:rPr>
                        <a:t>class Animal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string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animalName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DateTime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animalBirthDate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void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FeedAnimal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rgbClr val="92D050"/>
                          </a:solidFill>
                          <a:latin typeface="+mn-lt"/>
                          <a:ea typeface="+mn-ea"/>
                          <a:cs typeface="+mn-cs"/>
                        </a:rPr>
                        <a:t>class Dogs : Animal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string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dogBreed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string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dogIntelligence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bool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isEasyToTrain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800" kern="1200" dirty="0">
                          <a:solidFill>
                            <a:srgbClr val="92D050"/>
                          </a:solidFill>
                          <a:latin typeface="+mn-lt"/>
                          <a:ea typeface="+mn-ea"/>
                          <a:cs typeface="+mn-cs"/>
                        </a:rPr>
                        <a:t>class Birds : Animal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string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birdColor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string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birdCountry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581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453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FFBB2C-1079-4D90-8351-8B52DD836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477885"/>
            <a:ext cx="9404723" cy="96502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Vehicle inheritance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85AE67A-D213-433C-A152-34C7E87A9C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130" y="1819649"/>
            <a:ext cx="10530335" cy="4304313"/>
          </a:xfrm>
        </p:spPr>
      </p:pic>
    </p:spTree>
    <p:extLst>
      <p:ext uri="{BB962C8B-B14F-4D97-AF65-F5344CB8AC3E}">
        <p14:creationId xmlns:p14="http://schemas.microsoft.com/office/powerpoint/2010/main" val="261630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1338C7-7A29-4699-8E51-D67B304EB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740" y="374710"/>
            <a:ext cx="9404723" cy="91468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Polymorphism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A751438-80D3-46F7-A92C-8D8E603EF8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918164"/>
              </p:ext>
            </p:extLst>
          </p:nvPr>
        </p:nvGraphicFramePr>
        <p:xfrm>
          <a:off x="1103313" y="1372716"/>
          <a:ext cx="8947150" cy="438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3575">
                  <a:extLst>
                    <a:ext uri="{9D8B030D-6E8A-4147-A177-3AD203B41FA5}">
                      <a16:colId xmlns:a16="http://schemas.microsoft.com/office/drawing/2014/main" val="2757329122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913309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class </a:t>
                      </a:r>
                      <a:r>
                        <a:rPr lang="en-US" sz="12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Program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static </a:t>
                      </a:r>
                      <a:r>
                        <a:rPr lang="en-US" sz="12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void Main(string[] </a:t>
                      </a:r>
                      <a:r>
                        <a:rPr lang="en-US" sz="1200" kern="1200" dirty="0" err="1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args</a:t>
                      </a:r>
                      <a:r>
                        <a:rPr lang="en-US" sz="12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Shapes[] shapes = new Shapes[4];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shapes[0] = new Shapes();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shapes[1] = new Circles();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shapes[2] = new Lines();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shapes[3] = new Triangle();</a:t>
                      </a:r>
                    </a:p>
                    <a:p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foreach (var shape in shapes)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shape.Draw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();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}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class </a:t>
                      </a:r>
                      <a:r>
                        <a:rPr lang="en-US" sz="12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Circles : Shapes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</a:t>
                      </a:r>
                      <a:r>
                        <a:rPr lang="en-US" sz="12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new void Draw()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("I am circle");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</a:p>
                    <a:p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class Lines : Shapes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</a:t>
                      </a:r>
                      <a:r>
                        <a:rPr lang="en-US" sz="12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override void Draw()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("I am line");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193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class </a:t>
                      </a:r>
                      <a:r>
                        <a:rPr lang="en-US" sz="12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Shapes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virtual void Draw()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("I am a simple shape");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class </a:t>
                      </a:r>
                      <a:r>
                        <a:rPr lang="en-US" sz="12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Triangle : Shapes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</a:t>
                      </a:r>
                      <a:r>
                        <a:rPr lang="en-US" sz="12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override void Draw()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("I am triangle");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183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38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8CC85-9556-48DE-8DEF-41F1308EC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72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Polymorphism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BB7892-96B3-40C6-AC53-D22D302E9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644" y="1708969"/>
            <a:ext cx="9404723" cy="4507273"/>
          </a:xfrm>
        </p:spPr>
        <p:txBody>
          <a:bodyPr>
            <a:normAutofit/>
          </a:bodyPr>
          <a:lstStyle/>
          <a:p>
            <a:pPr algn="l"/>
            <a:r>
              <a:rPr lang="en-US" b="1" i="1" u="none" strike="noStrike" baseline="0" dirty="0">
                <a:solidFill>
                  <a:srgbClr val="FFC000"/>
                </a:solidFill>
                <a:latin typeface="PTSerif-BoldItalic"/>
              </a:rPr>
              <a:t>Polymorphism</a:t>
            </a:r>
            <a:r>
              <a:rPr lang="en-US" b="1" i="1" u="none" strike="noStrike" baseline="0" dirty="0">
                <a:solidFill>
                  <a:srgbClr val="000000"/>
                </a:solidFill>
                <a:latin typeface="PTSerif-BoldItalic"/>
              </a:rPr>
              <a:t> </a:t>
            </a:r>
            <a:r>
              <a:rPr lang="en-US" b="1" i="0" u="none" strike="noStrike" baseline="0" dirty="0">
                <a:solidFill>
                  <a:srgbClr val="92D050"/>
                </a:solidFill>
                <a:latin typeface="PTSerif-Bold"/>
              </a:rPr>
              <a:t>means having many forms. usually expressed as 'one</a:t>
            </a:r>
          </a:p>
          <a:p>
            <a:pPr marL="0" indent="0" algn="l">
              <a:buNone/>
            </a:pPr>
            <a:r>
              <a:rPr lang="en-US" b="1" i="0" u="none" strike="noStrike" baseline="0" dirty="0">
                <a:solidFill>
                  <a:srgbClr val="92D050"/>
                </a:solidFill>
                <a:latin typeface="PTSerif-Bold"/>
              </a:rPr>
              <a:t>interface, multiple functions’.</a:t>
            </a:r>
          </a:p>
          <a:p>
            <a:pPr algn="l"/>
            <a:r>
              <a:rPr lang="en-US" sz="1800" b="1" i="1" u="none" strike="noStrike" baseline="0" dirty="0">
                <a:solidFill>
                  <a:srgbClr val="FFC000"/>
                </a:solidFill>
                <a:latin typeface="PTSerif-BoldItalic"/>
              </a:rPr>
              <a:t>Overriding </a:t>
            </a: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allows you to change the functionality of a method in a child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class.</a:t>
            </a:r>
            <a:endParaRPr lang="en-US" b="1" i="0" u="none" strike="noStrike" baseline="0" dirty="0">
              <a:solidFill>
                <a:srgbClr val="92D050"/>
              </a:solidFill>
              <a:latin typeface="PTSerif-Bold"/>
            </a:endParaRPr>
          </a:p>
          <a:p>
            <a:pPr marL="0" indent="0" algn="l">
              <a:buNone/>
            </a:pPr>
            <a:endParaRPr lang="ru-RU" dirty="0">
              <a:solidFill>
                <a:srgbClr val="92D05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4C76D6-26E1-4E36-8EC5-4C032E607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228" y="3615506"/>
            <a:ext cx="4457700" cy="153352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55E97F6-0477-463A-9750-98391282E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017" y="3615507"/>
            <a:ext cx="4620488" cy="153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958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A48F0B-BE55-4345-8A25-C350B6F1A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494662"/>
            <a:ext cx="9404723" cy="93985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Abstract class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3F11B2-97A3-42FC-B9EE-EFAA077D7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910" y="1434516"/>
            <a:ext cx="9127064" cy="4352487"/>
          </a:xfrm>
        </p:spPr>
        <p:txBody>
          <a:bodyPr/>
          <a:lstStyle/>
          <a:p>
            <a:r>
              <a:rPr lang="en-US" sz="1800" b="1" i="1" u="none" strike="noStrike" baseline="0" dirty="0">
                <a:solidFill>
                  <a:srgbClr val="FFC000"/>
                </a:solidFill>
                <a:latin typeface="PTSerif-BoldItalic"/>
              </a:rPr>
              <a:t>Abstraction</a:t>
            </a:r>
            <a:r>
              <a:rPr lang="en-US" sz="1800" b="1" i="1" u="none" strike="noStrike" baseline="0" dirty="0">
                <a:solidFill>
                  <a:srgbClr val="92D050"/>
                </a:solidFill>
                <a:latin typeface="PTSerif-BoldItalic"/>
              </a:rPr>
              <a:t> </a:t>
            </a:r>
            <a:r>
              <a:rPr lang="en-US" sz="1800" b="1" i="0" u="none" strike="noStrike" baseline="0" dirty="0">
                <a:solidFill>
                  <a:srgbClr val="92D050"/>
                </a:solidFill>
                <a:latin typeface="PTSerif-Bold"/>
              </a:rPr>
              <a:t>is a concept or an idea not associated with any specific instance.</a:t>
            </a:r>
          </a:p>
          <a:p>
            <a:endParaRPr lang="ru-RU" dirty="0">
              <a:solidFill>
                <a:srgbClr val="92D05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C78FF3E-D9F8-45AD-A91F-E50F2F151E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53456"/>
              </p:ext>
            </p:extLst>
          </p:nvPr>
        </p:nvGraphicFramePr>
        <p:xfrm>
          <a:off x="913910" y="2002457"/>
          <a:ext cx="8867162" cy="47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33581">
                  <a:extLst>
                    <a:ext uri="{9D8B030D-6E8A-4147-A177-3AD203B41FA5}">
                      <a16:colId xmlns:a16="http://schemas.microsoft.com/office/drawing/2014/main" val="2762922617"/>
                    </a:ext>
                  </a:extLst>
                </a:gridCol>
                <a:gridCol w="4433581">
                  <a:extLst>
                    <a:ext uri="{9D8B030D-6E8A-4147-A177-3AD203B41FA5}">
                      <a16:colId xmlns:a16="http://schemas.microsoft.com/office/drawing/2014/main" val="597760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class </a:t>
                      </a:r>
                      <a:r>
                        <a:rPr lang="en-US" sz="16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Program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static 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void Main(string[] </a:t>
                      </a:r>
                      <a:r>
                        <a:rPr lang="en-US" sz="1600" kern="1200" dirty="0" err="1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args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Lines line = new Lines();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line.SayHi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();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line.Draw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abstract </a:t>
                      </a:r>
                      <a:r>
                        <a:rPr lang="en-US" sz="16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class Shapes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abstract public void Draw();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void </a:t>
                      </a:r>
                      <a:r>
                        <a:rPr lang="en-US" sz="1600" kern="1200" dirty="0" err="1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SayHi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("Hi from the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abstact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class");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class </a:t>
                      </a:r>
                      <a:r>
                        <a:rPr lang="en-US" sz="1600" kern="120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Lines : Shapes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public </a:t>
                      </a:r>
                      <a:r>
                        <a:rPr lang="en-US" sz="16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override void Draw()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{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("Hi I am a line");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}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}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97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274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52</TotalTime>
  <Words>600</Words>
  <Application>Microsoft Office PowerPoint</Application>
  <PresentationFormat>Широкоэкранный</PresentationFormat>
  <Paragraphs>127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PTSerif-Bold</vt:lpstr>
      <vt:lpstr>PTSerif-BoldItalic</vt:lpstr>
      <vt:lpstr>Wingdings 3</vt:lpstr>
      <vt:lpstr>Ион</vt:lpstr>
      <vt:lpstr>Lecture 4</vt:lpstr>
      <vt:lpstr>Inheritance</vt:lpstr>
      <vt:lpstr>Encapsulation</vt:lpstr>
      <vt:lpstr>Access Modifiers</vt:lpstr>
      <vt:lpstr>Inheritance example</vt:lpstr>
      <vt:lpstr>Vehicle inheritance</vt:lpstr>
      <vt:lpstr>Polymorphism</vt:lpstr>
      <vt:lpstr>Polymorphism</vt:lpstr>
      <vt:lpstr>Abstract class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</dc:title>
  <dc:creator>Карюкин Владислав</dc:creator>
  <cp:lastModifiedBy>Карюкин Владислав</cp:lastModifiedBy>
  <cp:revision>9</cp:revision>
  <dcterms:created xsi:type="dcterms:W3CDTF">2020-09-01T10:12:51Z</dcterms:created>
  <dcterms:modified xsi:type="dcterms:W3CDTF">2020-09-01T11:05:19Z</dcterms:modified>
</cp:coreProperties>
</file>